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35763" cy="9866313"/>
  <p:embeddedFontLst>
    <p:embeddedFont>
      <p:font typeface="Arapey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Classic Bold" panose="020B0604020202020204" charset="0"/>
      <p:regular r:id="rId8"/>
    </p:embeddedFont>
    <p:embeddedFont>
      <p:font typeface="Phongphrai Bold" panose="020B0604020202020204" charset="-34"/>
      <p:regular r:id="rId9"/>
    </p:embeddedFont>
    <p:embeddedFont>
      <p:font typeface="Prachamati" panose="020B0604020202020204" charset="-3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79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00054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4877695" y="-2519493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14121695" y="-2542792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3365695" y="-2566090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12609695" y="-2589389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1853695" y="-2612687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513196" y="301321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2399121" y="-9991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85854" y="-19556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76794" y="1607167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3" y="0"/>
                </a:lnTo>
                <a:lnTo>
                  <a:pt x="1876243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-240661" y="-384497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57022" y="406422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7" y="0"/>
                </a:lnTo>
                <a:lnTo>
                  <a:pt x="3676287" y="5479560"/>
                </a:lnTo>
                <a:lnTo>
                  <a:pt x="0" y="547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4737" y="5859008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449786" y="-77743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14991" y="1725929"/>
            <a:ext cx="9005763" cy="196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  <a:spcBef>
                <a:spcPct val="0"/>
              </a:spcBef>
            </a:pPr>
            <a:r>
              <a:rPr lang="en-US" sz="11538">
                <a:solidFill>
                  <a:srgbClr val="FFFEEF"/>
                </a:solidFill>
                <a:latin typeface="Arapey Bold"/>
                <a:ea typeface="Arapey Bold"/>
                <a:cs typeface="Arapey Bold"/>
                <a:sym typeface="Arapey Bold"/>
              </a:rPr>
              <a:t>    Gift Policy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15964" y="1787060"/>
            <a:ext cx="1286186" cy="1399930"/>
          </a:xfrm>
          <a:custGeom>
            <a:avLst/>
            <a:gdLst/>
            <a:ahLst/>
            <a:cxnLst/>
            <a:rect l="l" t="t" r="r" b="b"/>
            <a:pathLst>
              <a:path w="1286186" h="1399930">
                <a:moveTo>
                  <a:pt x="0" y="0"/>
                </a:moveTo>
                <a:lnTo>
                  <a:pt x="1286186" y="0"/>
                </a:lnTo>
                <a:lnTo>
                  <a:pt x="1286186" y="1399930"/>
                </a:lnTo>
                <a:lnTo>
                  <a:pt x="0" y="13999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20935" y="1501771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4" y="0"/>
                </a:lnTo>
                <a:lnTo>
                  <a:pt x="1876244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9731" y="551964"/>
            <a:ext cx="1611204" cy="346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6"/>
              </a:lnSpc>
              <a:spcBef>
                <a:spcPct val="0"/>
              </a:spcBef>
            </a:pPr>
            <a:r>
              <a:rPr lang="en-US" sz="20168" dirty="0">
                <a:solidFill>
                  <a:srgbClr val="FFFEFA"/>
                </a:solidFill>
                <a:latin typeface="Arapey Bold"/>
                <a:ea typeface="Arapey Bold"/>
                <a:cs typeface="Arapey Bold"/>
                <a:sym typeface="Arapey Bold"/>
              </a:rPr>
              <a:t>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370003" y="6932081"/>
            <a:ext cx="1107024" cy="516851"/>
            <a:chOff x="0" y="0"/>
            <a:chExt cx="396732" cy="1852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6732" cy="185228"/>
            </a:xfrm>
            <a:custGeom>
              <a:avLst/>
              <a:gdLst/>
              <a:ahLst/>
              <a:cxnLst/>
              <a:rect l="l" t="t" r="r" b="b"/>
              <a:pathLst>
                <a:path w="396732" h="185228">
                  <a:moveTo>
                    <a:pt x="0" y="0"/>
                  </a:moveTo>
                  <a:lnTo>
                    <a:pt x="396732" y="0"/>
                  </a:lnTo>
                  <a:lnTo>
                    <a:pt x="396732" y="185228"/>
                  </a:lnTo>
                  <a:lnTo>
                    <a:pt x="0" y="1852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96732" cy="223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276794" y="6859607"/>
            <a:ext cx="1281489" cy="720838"/>
          </a:xfrm>
          <a:custGeom>
            <a:avLst/>
            <a:gdLst/>
            <a:ahLst/>
            <a:cxnLst/>
            <a:rect l="l" t="t" r="r" b="b"/>
            <a:pathLst>
              <a:path w="1281489" h="720838">
                <a:moveTo>
                  <a:pt x="0" y="0"/>
                </a:moveTo>
                <a:lnTo>
                  <a:pt x="1281489" y="0"/>
                </a:lnTo>
                <a:lnTo>
                  <a:pt x="1281489" y="720838"/>
                </a:lnTo>
                <a:lnTo>
                  <a:pt x="0" y="7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45518" y="6859607"/>
            <a:ext cx="1393726" cy="522647"/>
          </a:xfrm>
          <a:custGeom>
            <a:avLst/>
            <a:gdLst/>
            <a:ahLst/>
            <a:cxnLst/>
            <a:rect l="l" t="t" r="r" b="b"/>
            <a:pathLst>
              <a:path w="1393726" h="522647">
                <a:moveTo>
                  <a:pt x="0" y="0"/>
                </a:moveTo>
                <a:lnTo>
                  <a:pt x="1393726" y="0"/>
                </a:lnTo>
                <a:lnTo>
                  <a:pt x="1393726" y="522647"/>
                </a:lnTo>
                <a:lnTo>
                  <a:pt x="0" y="5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4775" y="6716619"/>
            <a:ext cx="703193" cy="70319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223" r="-223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246319" y="41764"/>
            <a:ext cx="1577822" cy="1546353"/>
          </a:xfrm>
          <a:custGeom>
            <a:avLst/>
            <a:gdLst/>
            <a:ahLst/>
            <a:cxnLst/>
            <a:rect l="l" t="t" r="r" b="b"/>
            <a:pathLst>
              <a:path w="1577822" h="1546353">
                <a:moveTo>
                  <a:pt x="0" y="0"/>
                </a:moveTo>
                <a:lnTo>
                  <a:pt x="1577822" y="0"/>
                </a:lnTo>
                <a:lnTo>
                  <a:pt x="1577822" y="1546353"/>
                </a:lnTo>
                <a:lnTo>
                  <a:pt x="0" y="15463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306082" y="172684"/>
            <a:ext cx="1552006" cy="1425906"/>
          </a:xfrm>
          <a:custGeom>
            <a:avLst/>
            <a:gdLst/>
            <a:ahLst/>
            <a:cxnLst/>
            <a:rect l="l" t="t" r="r" b="b"/>
            <a:pathLst>
              <a:path w="1552006" h="1425906">
                <a:moveTo>
                  <a:pt x="0" y="0"/>
                </a:moveTo>
                <a:lnTo>
                  <a:pt x="1552006" y="0"/>
                </a:lnTo>
                <a:lnTo>
                  <a:pt x="1552006" y="1425905"/>
                </a:lnTo>
                <a:lnTo>
                  <a:pt x="0" y="14259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68960" y="875649"/>
            <a:ext cx="1265522" cy="1243452"/>
          </a:xfrm>
          <a:custGeom>
            <a:avLst/>
            <a:gdLst/>
            <a:ahLst/>
            <a:cxnLst/>
            <a:rect l="l" t="t" r="r" b="b"/>
            <a:pathLst>
              <a:path w="1265522" h="1243452">
                <a:moveTo>
                  <a:pt x="0" y="0"/>
                </a:moveTo>
                <a:lnTo>
                  <a:pt x="1265522" y="0"/>
                </a:lnTo>
                <a:lnTo>
                  <a:pt x="1265522" y="1243453"/>
                </a:lnTo>
                <a:lnTo>
                  <a:pt x="0" y="12434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r="-998"/>
            </a:stretch>
          </a:blipFill>
        </p:spPr>
      </p:sp>
      <p:sp>
        <p:nvSpPr>
          <p:cNvPr id="30" name="Freeform 30"/>
          <p:cNvSpPr/>
          <p:nvPr/>
        </p:nvSpPr>
        <p:spPr>
          <a:xfrm rot="-1165602">
            <a:off x="7254945" y="923777"/>
            <a:ext cx="1107593" cy="967070"/>
          </a:xfrm>
          <a:custGeom>
            <a:avLst/>
            <a:gdLst/>
            <a:ahLst/>
            <a:cxnLst/>
            <a:rect l="l" t="t" r="r" b="b"/>
            <a:pathLst>
              <a:path w="1107593" h="967070">
                <a:moveTo>
                  <a:pt x="0" y="0"/>
                </a:moveTo>
                <a:lnTo>
                  <a:pt x="1107593" y="0"/>
                </a:lnTo>
                <a:lnTo>
                  <a:pt x="1107593" y="967071"/>
                </a:lnTo>
                <a:lnTo>
                  <a:pt x="0" y="96707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043667" y="671255"/>
            <a:ext cx="1484355" cy="1501877"/>
          </a:xfrm>
          <a:custGeom>
            <a:avLst/>
            <a:gdLst/>
            <a:ahLst/>
            <a:cxnLst/>
            <a:rect l="l" t="t" r="r" b="b"/>
            <a:pathLst>
              <a:path w="1484355" h="1501877">
                <a:moveTo>
                  <a:pt x="0" y="0"/>
                </a:moveTo>
                <a:lnTo>
                  <a:pt x="1484355" y="0"/>
                </a:lnTo>
                <a:lnTo>
                  <a:pt x="1484355" y="1501877"/>
                </a:lnTo>
                <a:lnTo>
                  <a:pt x="0" y="150187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062214" y="3714387"/>
            <a:ext cx="8727427" cy="2868025"/>
            <a:chOff x="0" y="0"/>
            <a:chExt cx="3127713" cy="10278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127713" cy="1027835"/>
            </a:xfrm>
            <a:custGeom>
              <a:avLst/>
              <a:gdLst/>
              <a:ahLst/>
              <a:cxnLst/>
              <a:rect l="l" t="t" r="r" b="b"/>
              <a:pathLst>
                <a:path w="3127713" h="1027835">
                  <a:moveTo>
                    <a:pt x="0" y="0"/>
                  </a:moveTo>
                  <a:lnTo>
                    <a:pt x="3127713" y="0"/>
                  </a:lnTo>
                  <a:lnTo>
                    <a:pt x="3127713" y="1027835"/>
                  </a:lnTo>
                  <a:lnTo>
                    <a:pt x="0" y="1027835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127713" cy="1065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290478" y="4853816"/>
            <a:ext cx="4276800" cy="132192"/>
          </a:xfrm>
          <a:custGeom>
            <a:avLst/>
            <a:gdLst/>
            <a:ahLst/>
            <a:cxnLst/>
            <a:rect l="l" t="t" r="r" b="b"/>
            <a:pathLst>
              <a:path w="4276800" h="132192">
                <a:moveTo>
                  <a:pt x="0" y="0"/>
                </a:moveTo>
                <a:lnTo>
                  <a:pt x="4276800" y="0"/>
                </a:lnTo>
                <a:lnTo>
                  <a:pt x="4276800" y="132192"/>
                </a:lnTo>
                <a:lnTo>
                  <a:pt x="0" y="1321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98287" y="5538824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8747618" y="3780000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89" y="0"/>
                </a:lnTo>
                <a:lnTo>
                  <a:pt x="998389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5400000">
            <a:off x="1081042" y="3762755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21774" y="4957433"/>
            <a:ext cx="8040292" cy="166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“All  </a:t>
            </a:r>
            <a:r>
              <a:rPr lang="en-US" sz="1840" b="1" spc="-101" dirty="0" err="1">
                <a:latin typeface="Phongphrai Bold"/>
                <a:ea typeface="Phongphrai Bold"/>
                <a:cs typeface="Phongphrai Bold"/>
                <a:sym typeface="Phongphrai Bold"/>
              </a:rPr>
              <a:t>loei</a:t>
            </a:r>
            <a:r>
              <a:rPr lang="en-US" sz="1840" b="1" spc="-101" dirty="0">
                <a:solidFill>
                  <a:srgbClr val="FF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  </a:t>
            </a: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p</a:t>
            </a:r>
            <a:r>
              <a:rPr lang="en-US" sz="1840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rovince</a:t>
            </a:r>
            <a:r>
              <a:rPr lang="en-US" sz="2000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 </a:t>
            </a: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personnel are  required to perform their duties </a:t>
            </a:r>
          </a:p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with  fairness and transparency, exemplifying  positive  role  models by refraining  from accepting  gifts  or  any  benefits  related  to their </a:t>
            </a:r>
          </a:p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official duties  that  may  lead  to corruption or misconduct."</a:t>
            </a:r>
          </a:p>
          <a:p>
            <a:pPr algn="ctr">
              <a:lnSpc>
                <a:spcPts val="2436"/>
              </a:lnSpc>
              <a:spcBef>
                <a:spcPct val="0"/>
              </a:spcBef>
            </a:pPr>
            <a:endParaRPr lang="en-US" sz="1840" b="1" spc="-101" dirty="0">
              <a:solidFill>
                <a:srgbClr val="000000"/>
              </a:solidFill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8747618" y="5538824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998389" y="0"/>
                </a:moveTo>
                <a:lnTo>
                  <a:pt x="0" y="0"/>
                </a:lnTo>
                <a:lnTo>
                  <a:pt x="0" y="963900"/>
                </a:lnTo>
                <a:lnTo>
                  <a:pt x="998389" y="963900"/>
                </a:lnTo>
                <a:lnTo>
                  <a:pt x="998389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2974110" y="70012"/>
            <a:ext cx="1246415" cy="1451429"/>
          </a:xfrm>
          <a:custGeom>
            <a:avLst/>
            <a:gdLst/>
            <a:ahLst/>
            <a:cxnLst/>
            <a:rect l="l" t="t" r="r" b="b"/>
            <a:pathLst>
              <a:path w="1246415" h="1451429">
                <a:moveTo>
                  <a:pt x="0" y="0"/>
                </a:moveTo>
                <a:lnTo>
                  <a:pt x="1246415" y="0"/>
                </a:lnTo>
                <a:lnTo>
                  <a:pt x="1246415" y="1451430"/>
                </a:lnTo>
                <a:lnTo>
                  <a:pt x="0" y="145143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492861" y="6365848"/>
            <a:ext cx="4275583" cy="698856"/>
          </a:xfrm>
          <a:custGeom>
            <a:avLst/>
            <a:gdLst/>
            <a:ahLst/>
            <a:cxnLst/>
            <a:rect l="l" t="t" r="r" b="b"/>
            <a:pathLst>
              <a:path w="4275583" h="698856">
                <a:moveTo>
                  <a:pt x="0" y="0"/>
                </a:moveTo>
                <a:lnTo>
                  <a:pt x="4275583" y="0"/>
                </a:lnTo>
                <a:lnTo>
                  <a:pt x="4275583" y="698856"/>
                </a:lnTo>
                <a:lnTo>
                  <a:pt x="0" y="69885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492861" y="6365848"/>
            <a:ext cx="4278533" cy="699338"/>
          </a:xfrm>
          <a:custGeom>
            <a:avLst/>
            <a:gdLst/>
            <a:ahLst/>
            <a:cxnLst/>
            <a:rect l="l" t="t" r="r" b="b"/>
            <a:pathLst>
              <a:path w="4278533" h="699338">
                <a:moveTo>
                  <a:pt x="0" y="0"/>
                </a:moveTo>
                <a:lnTo>
                  <a:pt x="4278533" y="0"/>
                </a:lnTo>
                <a:lnTo>
                  <a:pt x="4278533" y="699338"/>
                </a:lnTo>
                <a:lnTo>
                  <a:pt x="0" y="69933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6099292" y="7113445"/>
            <a:ext cx="4366368" cy="351315"/>
            <a:chOff x="0" y="0"/>
            <a:chExt cx="1602642" cy="12894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9015646" y="1419018"/>
            <a:ext cx="692839" cy="736084"/>
          </a:xfrm>
          <a:custGeom>
            <a:avLst/>
            <a:gdLst/>
            <a:ahLst/>
            <a:cxnLst/>
            <a:rect l="l" t="t" r="r" b="b"/>
            <a:pathLst>
              <a:path w="692839" h="736084">
                <a:moveTo>
                  <a:pt x="0" y="0"/>
                </a:moveTo>
                <a:lnTo>
                  <a:pt x="692839" y="0"/>
                </a:lnTo>
                <a:lnTo>
                  <a:pt x="692839" y="736084"/>
                </a:lnTo>
                <a:lnTo>
                  <a:pt x="0" y="73608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303580">
            <a:off x="7642012" y="1622350"/>
            <a:ext cx="795502" cy="433910"/>
          </a:xfrm>
          <a:custGeom>
            <a:avLst/>
            <a:gdLst/>
            <a:ahLst/>
            <a:cxnLst/>
            <a:rect l="l" t="t" r="r" b="b"/>
            <a:pathLst>
              <a:path w="795502" h="433910">
                <a:moveTo>
                  <a:pt x="0" y="0"/>
                </a:moveTo>
                <a:lnTo>
                  <a:pt x="795502" y="0"/>
                </a:lnTo>
                <a:lnTo>
                  <a:pt x="795502" y="433911"/>
                </a:lnTo>
                <a:lnTo>
                  <a:pt x="0" y="43391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3494689" y="6435790"/>
            <a:ext cx="4260723" cy="109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1" spc="-34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Mr. </a:t>
            </a:r>
            <a:r>
              <a:rPr lang="en-US" sz="1572" b="1" spc="-34" dirty="0" err="1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Chaipot</a:t>
            </a:r>
            <a:r>
              <a:rPr lang="en-US" sz="1572" b="1" spc="-34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1572" b="1" spc="-34" dirty="0" err="1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Charoonpong</a:t>
            </a:r>
            <a:br>
              <a:rPr lang="th-TH" sz="1572" b="1" spc="-34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en-US" sz="1572" b="1" spc="-34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Governor of </a:t>
            </a:r>
            <a:r>
              <a:rPr lang="en-US" sz="1572" b="1" spc="-34" dirty="0" err="1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Loei</a:t>
            </a:r>
            <a:r>
              <a:rPr lang="en-US" sz="1572" b="1" spc="-34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1600" b="1" spc="-101" dirty="0">
                <a:solidFill>
                  <a:srgbClr val="000000"/>
                </a:solidFill>
                <a:latin typeface="Phongphrai Bold"/>
                <a:ea typeface="Montserrat Classic Bold"/>
                <a:cs typeface="Phongphrai Bold"/>
                <a:sym typeface="Phongphrai Bold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rovince</a:t>
            </a:r>
            <a:endParaRPr lang="en-US" sz="1572" b="1" spc="-34" dirty="0"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ctr">
              <a:lnSpc>
                <a:spcPts val="2201"/>
              </a:lnSpc>
            </a:pPr>
            <a:endParaRPr lang="en-US" sz="1572" b="1" spc="-34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ctr">
              <a:lnSpc>
                <a:spcPts val="2201"/>
              </a:lnSpc>
              <a:spcBef>
                <a:spcPct val="0"/>
              </a:spcBef>
            </a:pPr>
            <a:endParaRPr lang="en-US" sz="1572" b="1" spc="-34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931469" y="7183693"/>
            <a:ext cx="467722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en-US" sz="1557" b="1" dirty="0" err="1">
                <a:latin typeface="Prachamati"/>
                <a:ea typeface="Prachamati"/>
                <a:cs typeface="Prachamati"/>
                <a:sym typeface="Prachamati"/>
              </a:rPr>
              <a:t>Loei</a:t>
            </a:r>
            <a:endParaRPr lang="en-US" sz="1557" b="1" dirty="0">
              <a:latin typeface="Prachamati"/>
              <a:ea typeface="Prachamati"/>
              <a:cs typeface="Prachamati"/>
              <a:sym typeface="Prachamati"/>
            </a:endParaRPr>
          </a:p>
          <a:p>
            <a:pPr algn="ctr">
              <a:lnSpc>
                <a:spcPts val="2180"/>
              </a:lnSpc>
            </a:pPr>
            <a:endParaRPr lang="en-US" sz="1557" dirty="0">
              <a:solidFill>
                <a:srgbClr val="000000"/>
              </a:solidFill>
              <a:latin typeface="Prachamati"/>
              <a:ea typeface="Prachamati"/>
              <a:cs typeface="Prachamati"/>
              <a:sym typeface="Prachamati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997468" y="3705993"/>
            <a:ext cx="6856920" cy="65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35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Statement of Commitment 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39012" y="4295336"/>
            <a:ext cx="7021276" cy="34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  <a:spcBef>
                <a:spcPct val="0"/>
              </a:spcBef>
            </a:pPr>
            <a:r>
              <a:rPr lang="en-US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“Honest and Transparent </a:t>
            </a:r>
            <a:r>
              <a:rPr lang="en-US" sz="2012" b="1" dirty="0" err="1">
                <a:latin typeface="Phongphrai Bold"/>
                <a:ea typeface="Phongphrai Bold"/>
                <a:cs typeface="Phongphrai Bold"/>
                <a:sym typeface="Phongphrai Bold"/>
              </a:rPr>
              <a:t>Loei</a:t>
            </a:r>
            <a:r>
              <a:rPr lang="th-TH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 </a:t>
            </a:r>
            <a:r>
              <a:rPr lang="en-US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 Province 2025”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724204" y="538346"/>
            <a:ext cx="3493540" cy="13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b="1" dirty="0">
                <a:solidFill>
                  <a:srgbClr val="F91C1C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Refrain from</a:t>
            </a:r>
          </a:p>
          <a:p>
            <a:pPr algn="ctr">
              <a:lnSpc>
                <a:spcPts val="3247"/>
              </a:lnSpc>
            </a:pPr>
            <a:r>
              <a:rPr lang="en-US" sz="2319" b="1" dirty="0">
                <a:solidFill>
                  <a:srgbClr val="F91C1C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accepting and offering</a:t>
            </a:r>
          </a:p>
          <a:p>
            <a:pPr algn="ctr">
              <a:lnSpc>
                <a:spcPts val="3247"/>
              </a:lnSpc>
              <a:spcBef>
                <a:spcPct val="0"/>
              </a:spcBef>
            </a:pPr>
            <a:endParaRPr lang="en-US" sz="2319" b="1" dirty="0">
              <a:solidFill>
                <a:srgbClr val="F91C1C"/>
              </a:solidFill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9926F324-17E2-4378-98EF-E35F72CAA00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8" y="-38924"/>
            <a:ext cx="1612072" cy="1612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</Words>
  <Application>Microsoft Office PowerPoint</Application>
  <PresentationFormat>กำหนดเอง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Phongphrai Bold</vt:lpstr>
      <vt:lpstr>Arial</vt:lpstr>
      <vt:lpstr>Arapey Bold</vt:lpstr>
      <vt:lpstr>Calibri</vt:lpstr>
      <vt:lpstr>Montserrat Classic Bold</vt:lpstr>
      <vt:lpstr>Prachamati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cp:lastModifiedBy>Windiws10</cp:lastModifiedBy>
  <cp:revision>7</cp:revision>
  <cp:lastPrinted>2024-12-26T05:36:27Z</cp:lastPrinted>
  <dcterms:created xsi:type="dcterms:W3CDTF">2006-08-16T00:00:00Z</dcterms:created>
  <dcterms:modified xsi:type="dcterms:W3CDTF">2024-12-26T08:01:49Z</dcterms:modified>
  <dc:identifier>DAFuZC71mS0</dc:identifier>
</cp:coreProperties>
</file>